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7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89" r:id="rId2"/>
    <p:sldId id="262" r:id="rId3"/>
    <p:sldId id="302" r:id="rId4"/>
    <p:sldId id="297" r:id="rId5"/>
    <p:sldId id="287" r:id="rId6"/>
    <p:sldId id="298" r:id="rId7"/>
    <p:sldId id="299" r:id="rId8"/>
    <p:sldId id="300" r:id="rId9"/>
    <p:sldId id="301" r:id="rId10"/>
    <p:sldId id="304" r:id="rId11"/>
    <p:sldId id="29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19BD3"/>
    <a:srgbClr val="005A7C"/>
    <a:srgbClr val="009ACE"/>
    <a:srgbClr val="E4F2F8"/>
    <a:srgbClr val="D1E7EF"/>
    <a:srgbClr val="BFE0EE"/>
    <a:srgbClr val="C00D1E"/>
    <a:srgbClr val="838383"/>
    <a:srgbClr val="929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59"/>
    <p:restoredTop sz="84654" autoAdjust="0"/>
  </p:normalViewPr>
  <p:slideViewPr>
    <p:cSldViewPr snapToGrid="0" snapToObjects="1">
      <p:cViewPr varScale="1">
        <p:scale>
          <a:sx n="101" d="100"/>
          <a:sy n="101" d="100"/>
        </p:scale>
        <p:origin x="12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7" d="100"/>
          <a:sy n="157" d="100"/>
        </p:scale>
        <p:origin x="5640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027AE7-EBBA-3B46-A62D-A1FCCBD82C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06565-0B3A-F54D-A0F8-00B9C7B200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31DBD-9FD6-6A45-9ABB-BCA8406B2010}" type="datetimeFigureOut">
              <a:rPr lang="en-US" smtClean="0"/>
              <a:t>5/29/23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696465-4202-D948-9244-A3AA3C3692F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214B0-EA45-EE40-AB13-4AA29EA130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7E7C5F-33A9-AC45-8974-CE26FF22D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88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4AA41-EF54-314A-80EC-C2E05FA693EE}" type="datetimeFigureOut">
              <a:rPr lang="en-US" smtClean="0"/>
              <a:t>5/29/23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234C94-B050-584A-A843-DB9969545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202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62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*DR and BDR will be explained in the next video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504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 5 only generated by an ABR when converting a type 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79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total stub, a default route type 3 is still originated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189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78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69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70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25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94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34C94-B050-584A-A843-DB99695458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03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E4EA7E-1DB2-EC43-8BF6-7C9408FCE687}"/>
              </a:ext>
            </a:extLst>
          </p:cNvPr>
          <p:cNvSpPr txBox="1"/>
          <p:nvPr userDrawn="1"/>
        </p:nvSpPr>
        <p:spPr>
          <a:xfrm>
            <a:off x="11245174" y="6310009"/>
            <a:ext cx="583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94000DE4-E59E-D941-A73A-4F15C03D18BA}" type="slidenum">
              <a:rPr lang="en-US" sz="1400" b="0" i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‹#›</a:t>
            </a:fld>
            <a:endParaRPr lang="en-US" sz="1400" b="0" i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975DF16-5712-5B4F-83C4-2C7B0C15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09225A-8E8C-C14A-8BB7-A675BDF75A5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841770"/>
            <a:ext cx="11360359" cy="434502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>
                <a:solidFill>
                  <a:srgbClr val="838383"/>
                </a:solidFill>
              </a:defRPr>
            </a:lvl2pPr>
            <a:lvl3pPr>
              <a:defRPr sz="1600">
                <a:solidFill>
                  <a:srgbClr val="838383"/>
                </a:solidFill>
              </a:defRPr>
            </a:lvl3pPr>
            <a:lvl4pPr>
              <a:defRPr sz="1400">
                <a:solidFill>
                  <a:srgbClr val="838383"/>
                </a:solidFill>
              </a:defRPr>
            </a:lvl4pPr>
            <a:lvl5pPr>
              <a:defRPr sz="1400">
                <a:solidFill>
                  <a:srgbClr val="83838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2422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AA5899-5BCF-B446-A5F3-24E28B55DA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050FBA-E366-5946-9789-3C67C925F7EE}"/>
              </a:ext>
            </a:extLst>
          </p:cNvPr>
          <p:cNvSpPr/>
          <p:nvPr userDrawn="1"/>
        </p:nvSpPr>
        <p:spPr>
          <a:xfrm>
            <a:off x="0" y="0"/>
            <a:ext cx="12192000" cy="324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05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-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15439"/>
            <a:ext cx="6619875" cy="590931"/>
          </a:xfrm>
        </p:spPr>
        <p:txBody>
          <a:bodyPr wrap="square" lIns="0" anchor="t" anchorCtr="0">
            <a:sp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1321841"/>
            <a:ext cx="6619875" cy="397032"/>
          </a:xfrm>
        </p:spPr>
        <p:txBody>
          <a:bodyPr wrap="square" lIns="0">
            <a:sp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CA080-78C5-4619-8034-58D59B56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025" y="6356350"/>
            <a:ext cx="31559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[FOOTER TEXT GOES HERE]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24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A2E7FE-C0CB-8A49-BB89-B8B0F4AE6B09}"/>
              </a:ext>
            </a:extLst>
          </p:cNvPr>
          <p:cNvSpPr/>
          <p:nvPr userDrawn="1"/>
        </p:nvSpPr>
        <p:spPr>
          <a:xfrm>
            <a:off x="0" y="0"/>
            <a:ext cx="2055377" cy="6846725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2C31-4F3B-413A-A98A-486D408D72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37" t="7433" r="37" b="2066"/>
          <a:stretch/>
        </p:blipFill>
        <p:spPr>
          <a:xfrm>
            <a:off x="1905005" y="8092"/>
            <a:ext cx="10286995" cy="6846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314093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29988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5842EC-47B6-134C-A69F-A19DDE80BCBF}"/>
              </a:ext>
            </a:extLst>
          </p:cNvPr>
          <p:cNvSpPr/>
          <p:nvPr userDrawn="1"/>
        </p:nvSpPr>
        <p:spPr>
          <a:xfrm>
            <a:off x="1865888" y="3183"/>
            <a:ext cx="10326112" cy="255761"/>
          </a:xfrm>
          <a:prstGeom prst="rect">
            <a:avLst/>
          </a:prstGeom>
          <a:solidFill>
            <a:srgbClr val="00B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47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ection Divider-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1F31C49-C0D7-204F-8E26-925085D346BF}"/>
              </a:ext>
            </a:extLst>
          </p:cNvPr>
          <p:cNvSpPr/>
          <p:nvPr userDrawn="1"/>
        </p:nvSpPr>
        <p:spPr>
          <a:xfrm>
            <a:off x="0" y="0"/>
            <a:ext cx="2905041" cy="6857998"/>
          </a:xfrm>
          <a:prstGeom prst="rect">
            <a:avLst/>
          </a:prstGeom>
          <a:solidFill>
            <a:srgbClr val="A13F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3" t="7127" r="13759"/>
          <a:stretch/>
        </p:blipFill>
        <p:spPr>
          <a:xfrm>
            <a:off x="2827360" y="0"/>
            <a:ext cx="936464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02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Divider-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9D32416-9F13-42E6-91D3-B1EC2A61DC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4" y="0"/>
            <a:ext cx="12190610" cy="6857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4779F-805D-4DF3-8CF8-21A5F2CBB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2252"/>
            <a:ext cx="6214110" cy="2387600"/>
          </a:xfrm>
        </p:spPr>
        <p:txBody>
          <a:bodyPr lIns="0"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6FEB45-A232-4BC4-B6A4-72045F0E3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2948147"/>
            <a:ext cx="6214110" cy="16557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2517C-35F3-43E5-8C11-BABA4170C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3D1C561-8755-4204-8855-F23ADD78F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24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9F179-20F8-A64C-9AF4-48C4EC39F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3603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AB2A6-A7B6-E342-912C-107D9BB81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727" y="1825625"/>
            <a:ext cx="113603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BE687-0F05-F848-8D8D-351C6D44A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10312"/>
            <a:ext cx="3155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D16F5AF-E384-F145-8613-F28E65705F9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51438D-2267-B84B-B0A9-82777966F6E8}"/>
              </a:ext>
            </a:extLst>
          </p:cNvPr>
          <p:cNvSpPr/>
          <p:nvPr/>
        </p:nvSpPr>
        <p:spPr>
          <a:xfrm>
            <a:off x="0" y="0"/>
            <a:ext cx="12192000" cy="181669"/>
          </a:xfrm>
          <a:prstGeom prst="rect">
            <a:avLst/>
          </a:prstGeom>
          <a:solidFill>
            <a:srgbClr val="005A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36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15A7C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rgbClr val="343741"/>
          </a:solidFill>
          <a:latin typeface="Open Sans Semibold" panose="020B0606030504020204" pitchFamily="34" charset="0"/>
          <a:ea typeface="Open Sans Semibold" panose="020B0606030504020204" pitchFamily="34" charset="0"/>
          <a:cs typeface="Open Sans Semibold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92929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2">
            <a:extLst>
              <a:ext uri="{FF2B5EF4-FFF2-40B4-BE49-F238E27FC236}">
                <a16:creationId xmlns:a16="http://schemas.microsoft.com/office/drawing/2014/main" id="{04957794-55F9-3769-EB78-361ABBD6AA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JNCIS-ENT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3FBFBEAA-A8B9-6495-92A4-2025DFF860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Open Shortest Path First (OSPF)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72F6CC-FA65-1BBE-9469-1B7F27669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1C561-8755-4204-8855-F23ADD78FEE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05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7 – NSSA External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10401973" cy="1483347"/>
          </a:xfrm>
        </p:spPr>
        <p:txBody>
          <a:bodyPr>
            <a:normAutofit/>
          </a:bodyPr>
          <a:lstStyle/>
          <a:p>
            <a:r>
              <a:rPr lang="en-US" dirty="0"/>
              <a:t>Type 7 LSAs contain the same information as Type 5 LSAs</a:t>
            </a:r>
          </a:p>
          <a:p>
            <a:r>
              <a:rPr lang="en-US" dirty="0"/>
              <a:t>Type 7 LSAs are generated by ASBRs located in an NSSA area and have area scope</a:t>
            </a:r>
          </a:p>
          <a:p>
            <a:pPr lvl="1"/>
            <a:r>
              <a:rPr lang="en-US" dirty="0"/>
              <a:t>When the ABR receives the Type 7 LSA, it will convert it to a Type 5 LSA and flood to the rest of the OSPF domain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1FBF23-D88E-B607-5233-98B432EEC6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2980110"/>
            <a:ext cx="7797800" cy="387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990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OSPFv3 and Realms</a:t>
            </a:r>
          </a:p>
        </p:txBody>
      </p:sp>
      <p:sp>
        <p:nvSpPr>
          <p:cNvPr id="3" name="Content Placeholder 14">
            <a:extLst>
              <a:ext uri="{FF2B5EF4-FFF2-40B4-BE49-F238E27FC236}">
                <a16:creationId xmlns:a16="http://schemas.microsoft.com/office/drawing/2014/main" id="{900E2AAA-6993-1B1D-899E-DAF688C086D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11305011" cy="2910622"/>
          </a:xfrm>
        </p:spPr>
        <p:txBody>
          <a:bodyPr>
            <a:normAutofit/>
          </a:bodyPr>
          <a:lstStyle/>
          <a:p>
            <a:r>
              <a:rPr lang="en-US" dirty="0"/>
              <a:t>OSPFv2 can only carry IPv4 routing information</a:t>
            </a:r>
          </a:p>
          <a:p>
            <a:r>
              <a:rPr lang="en-US" dirty="0"/>
              <a:t>OSPFv3 was introduced to distribute IPv6 routing information</a:t>
            </a:r>
          </a:p>
          <a:p>
            <a:pPr lvl="1"/>
            <a:r>
              <a:rPr lang="en-US" dirty="0"/>
              <a:t>OSPFv3 is a separate routing protocol configured in the [edit protocols ospf3] hierarchy</a:t>
            </a:r>
          </a:p>
          <a:p>
            <a:r>
              <a:rPr lang="en-US" dirty="0"/>
              <a:t>Realms allow OSPFv3 to carry additional address families than just IPv6 Unicast routes:</a:t>
            </a:r>
          </a:p>
          <a:p>
            <a:pPr lvl="1"/>
            <a:r>
              <a:rPr lang="en-US" dirty="0"/>
              <a:t>IPv4 unicast</a:t>
            </a:r>
          </a:p>
          <a:p>
            <a:pPr lvl="1"/>
            <a:r>
              <a:rPr lang="en-US" dirty="0"/>
              <a:t>IPv4 multicast</a:t>
            </a:r>
          </a:p>
          <a:p>
            <a:pPr lvl="1"/>
            <a:r>
              <a:rPr lang="en-US" dirty="0"/>
              <a:t>IPv6 multicast</a:t>
            </a:r>
          </a:p>
        </p:txBody>
      </p:sp>
    </p:spTree>
    <p:extLst>
      <p:ext uri="{BB962C8B-B14F-4D97-AF65-F5344CB8AC3E}">
        <p14:creationId xmlns:p14="http://schemas.microsoft.com/office/powerpoint/2010/main" val="2185155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4C1B5B9-01D7-BB48-8947-D12C18194C11}"/>
              </a:ext>
            </a:extLst>
          </p:cNvPr>
          <p:cNvSpPr/>
          <p:nvPr/>
        </p:nvSpPr>
        <p:spPr>
          <a:xfrm>
            <a:off x="0" y="3448685"/>
            <a:ext cx="12192000" cy="110247"/>
          </a:xfrm>
          <a:prstGeom prst="rect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EC3C17-94E3-EA47-8FF7-22232238AF61}"/>
              </a:ext>
            </a:extLst>
          </p:cNvPr>
          <p:cNvSpPr txBox="1"/>
          <p:nvPr/>
        </p:nvSpPr>
        <p:spPr>
          <a:xfrm>
            <a:off x="2812913" y="3715846"/>
            <a:ext cx="8199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Distributing information in OSPF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A32C12-4B0D-2F4B-8A35-F4F47BAB4D03}"/>
              </a:ext>
            </a:extLst>
          </p:cNvPr>
          <p:cNvSpPr/>
          <p:nvPr/>
        </p:nvSpPr>
        <p:spPr>
          <a:xfrm>
            <a:off x="0" y="-17090"/>
            <a:ext cx="12192000" cy="6160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338D507-3451-954E-A9EC-0EB6DFFE9EB7}"/>
              </a:ext>
            </a:extLst>
          </p:cNvPr>
          <p:cNvSpPr/>
          <p:nvPr/>
        </p:nvSpPr>
        <p:spPr>
          <a:xfrm>
            <a:off x="401262" y="2482270"/>
            <a:ext cx="1985297" cy="1985297"/>
          </a:xfrm>
          <a:prstGeom prst="ellipse">
            <a:avLst/>
          </a:prstGeom>
          <a:solidFill>
            <a:srgbClr val="009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B179AA-C775-B743-89F9-9CEED84C7A53}"/>
              </a:ext>
            </a:extLst>
          </p:cNvPr>
          <p:cNvSpPr/>
          <p:nvPr/>
        </p:nvSpPr>
        <p:spPr>
          <a:xfrm>
            <a:off x="403036" y="2813199"/>
            <a:ext cx="198352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cap="all" dirty="0">
                <a:solidFill>
                  <a:schemeClr val="bg1"/>
                </a:solidFill>
                <a:latin typeface="Roboto Slab" pitchFamily="2" charset="0"/>
                <a:ea typeface="Roboto Slab" pitchFamily="2" charset="0"/>
                <a:cs typeface="Open Sans Semibold" panose="020B0606030504020204" pitchFamily="34" charset="0"/>
              </a:rPr>
              <a:t>6</a:t>
            </a:r>
            <a:endParaRPr lang="en-US" sz="6000" b="1" cap="all" dirty="0">
              <a:solidFill>
                <a:schemeClr val="bg1"/>
              </a:solidFill>
              <a:latin typeface="Roboto Slab" pitchFamily="2" charset="0"/>
              <a:ea typeface="Roboto Slab" pitchFamily="2" charset="0"/>
              <a:cs typeface="Open Sans Semibold" panose="020B0606030504020204" pitchFamily="34" charset="0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1F96139-5015-294A-8C10-A591543DB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6559" y="2695074"/>
            <a:ext cx="9805441" cy="863858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009ACE"/>
                </a:solidFill>
              </a:rPr>
              <a:t>LSA Types and Realms</a:t>
            </a:r>
          </a:p>
        </p:txBody>
      </p:sp>
    </p:spTree>
    <p:extLst>
      <p:ext uri="{BB962C8B-B14F-4D97-AF65-F5344CB8AC3E}">
        <p14:creationId xmlns:p14="http://schemas.microsoft.com/office/powerpoint/2010/main" val="80859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OSPF LSA Types Overview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7" y="1458635"/>
            <a:ext cx="5995073" cy="539936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6 LSA types are typically used in OSPF</a:t>
            </a:r>
          </a:p>
          <a:p>
            <a:pPr lvl="1"/>
            <a:r>
              <a:rPr lang="en-US" dirty="0"/>
              <a:t>Router LSA (Type 1)</a:t>
            </a:r>
          </a:p>
          <a:p>
            <a:pPr lvl="2"/>
            <a:r>
              <a:rPr lang="en-US" dirty="0"/>
              <a:t>Area scope</a:t>
            </a:r>
          </a:p>
          <a:p>
            <a:pPr lvl="2"/>
            <a:r>
              <a:rPr lang="en-US" dirty="0"/>
              <a:t>Generated by every router</a:t>
            </a:r>
          </a:p>
          <a:p>
            <a:pPr lvl="1"/>
            <a:r>
              <a:rPr lang="en-US" dirty="0"/>
              <a:t>Network LSA (Type 2)</a:t>
            </a:r>
          </a:p>
          <a:p>
            <a:pPr lvl="2"/>
            <a:r>
              <a:rPr lang="en-US" dirty="0"/>
              <a:t>Area scope</a:t>
            </a:r>
          </a:p>
          <a:p>
            <a:pPr lvl="2"/>
            <a:r>
              <a:rPr lang="en-US" dirty="0"/>
              <a:t>Generated by DR</a:t>
            </a:r>
          </a:p>
          <a:p>
            <a:pPr lvl="1"/>
            <a:r>
              <a:rPr lang="en-US" dirty="0"/>
              <a:t>Summary LSA (Type 3)</a:t>
            </a:r>
          </a:p>
          <a:p>
            <a:pPr lvl="2"/>
            <a:r>
              <a:rPr lang="en-US" dirty="0"/>
              <a:t>Area scope</a:t>
            </a:r>
          </a:p>
          <a:p>
            <a:pPr lvl="2"/>
            <a:r>
              <a:rPr lang="en-US" dirty="0"/>
              <a:t>Generated by ABR</a:t>
            </a:r>
          </a:p>
          <a:p>
            <a:pPr lvl="1"/>
            <a:r>
              <a:rPr lang="en-US" dirty="0"/>
              <a:t>ASBR LSA (Type 4)</a:t>
            </a:r>
          </a:p>
          <a:p>
            <a:pPr lvl="2"/>
            <a:r>
              <a:rPr lang="en-US" dirty="0"/>
              <a:t>Area scope</a:t>
            </a:r>
          </a:p>
          <a:p>
            <a:pPr lvl="2"/>
            <a:r>
              <a:rPr lang="en-US" dirty="0"/>
              <a:t>Generated by ABR</a:t>
            </a:r>
          </a:p>
          <a:p>
            <a:pPr lvl="1"/>
            <a:r>
              <a:rPr lang="en-US" dirty="0"/>
              <a:t>External LSA (Type 5)</a:t>
            </a:r>
          </a:p>
          <a:p>
            <a:pPr lvl="2"/>
            <a:r>
              <a:rPr lang="en-US" dirty="0"/>
              <a:t>Domain scope</a:t>
            </a:r>
          </a:p>
          <a:p>
            <a:pPr lvl="2"/>
            <a:r>
              <a:rPr lang="en-US" dirty="0"/>
              <a:t>Generated by ASBR or ABR*</a:t>
            </a:r>
          </a:p>
          <a:p>
            <a:pPr lvl="1"/>
            <a:r>
              <a:rPr lang="en-US" dirty="0"/>
              <a:t>NSSA External LSA (Type 7)</a:t>
            </a:r>
          </a:p>
          <a:p>
            <a:pPr lvl="2"/>
            <a:r>
              <a:rPr lang="en-US" dirty="0"/>
              <a:t>Area scope</a:t>
            </a:r>
          </a:p>
          <a:p>
            <a:pPr lvl="2"/>
            <a:r>
              <a:rPr lang="en-US" dirty="0"/>
              <a:t>Generated by ASBR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D2497B-2BD1-6D30-781A-3696E9094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457" y="1891303"/>
            <a:ext cx="7772400" cy="431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65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OSPF Areas Review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11305011" cy="2910622"/>
          </a:xfrm>
        </p:spPr>
        <p:txBody>
          <a:bodyPr>
            <a:normAutofit/>
          </a:bodyPr>
          <a:lstStyle/>
          <a:p>
            <a:r>
              <a:rPr lang="en-US" dirty="0"/>
              <a:t>Areas allow for partitioning of routing information into smaller sections</a:t>
            </a:r>
          </a:p>
          <a:p>
            <a:pPr lvl="1"/>
            <a:r>
              <a:rPr lang="en-US" dirty="0"/>
              <a:t>Summarization may only be done at area boundaries</a:t>
            </a:r>
          </a:p>
          <a:p>
            <a:pPr lvl="1"/>
            <a:r>
              <a:rPr lang="en-US" dirty="0"/>
              <a:t>An interface of a router is wholly in an area, an ABR has interfaces in multiple areas</a:t>
            </a:r>
          </a:p>
          <a:p>
            <a:r>
              <a:rPr lang="en-US" dirty="0"/>
              <a:t>Several types of areas exist in OSPF:</a:t>
            </a:r>
          </a:p>
          <a:p>
            <a:pPr lvl="1"/>
            <a:r>
              <a:rPr lang="en-US" dirty="0"/>
              <a:t>Backbone area / general area</a:t>
            </a:r>
          </a:p>
          <a:p>
            <a:pPr lvl="1"/>
            <a:r>
              <a:rPr lang="en-US" dirty="0"/>
              <a:t>Stub area</a:t>
            </a:r>
          </a:p>
          <a:p>
            <a:pPr lvl="1"/>
            <a:r>
              <a:rPr lang="en-US" dirty="0"/>
              <a:t>Not-so-stubby area</a:t>
            </a:r>
          </a:p>
          <a:p>
            <a:pPr lvl="1"/>
            <a:r>
              <a:rPr lang="en-US" dirty="0"/>
              <a:t>Total stub area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BE8E050-1792-C688-FD65-507A86FC43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770054"/>
              </p:ext>
            </p:extLst>
          </p:nvPr>
        </p:nvGraphicFramePr>
        <p:xfrm>
          <a:off x="4598737" y="3429000"/>
          <a:ext cx="71120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8069">
                  <a:extLst>
                    <a:ext uri="{9D8B030D-6E8A-4147-A177-3AD203B41FA5}">
                      <a16:colId xmlns:a16="http://schemas.microsoft.com/office/drawing/2014/main" val="2044148810"/>
                    </a:ext>
                  </a:extLst>
                </a:gridCol>
                <a:gridCol w="863931">
                  <a:extLst>
                    <a:ext uri="{9D8B030D-6E8A-4147-A177-3AD203B41FA5}">
                      <a16:colId xmlns:a16="http://schemas.microsoft.com/office/drawing/2014/main" val="226948084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72759816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288688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91416437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0730798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6469984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            LSA</a:t>
                      </a:r>
                      <a:br>
                        <a:rPr lang="en-US" dirty="0"/>
                      </a:br>
                      <a:r>
                        <a:rPr lang="en-US" dirty="0"/>
                        <a:t>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356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Backbone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683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General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478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Stub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082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Stub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416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NSSA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910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3195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61E5F2-88A7-21AF-C9BD-AB9601228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3207478"/>
            <a:ext cx="7340600" cy="3650521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1 – Router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7598587" cy="2491064"/>
          </a:xfrm>
        </p:spPr>
        <p:txBody>
          <a:bodyPr>
            <a:normAutofit/>
          </a:bodyPr>
          <a:lstStyle/>
          <a:p>
            <a:r>
              <a:rPr lang="en-US" dirty="0"/>
              <a:t>Every router in an OSPF domain generates a Type 1 LSA</a:t>
            </a:r>
          </a:p>
          <a:p>
            <a:r>
              <a:rPr lang="en-US" dirty="0"/>
              <a:t>Type 1 LSAs include the following information:</a:t>
            </a:r>
          </a:p>
          <a:p>
            <a:pPr lvl="1"/>
            <a:r>
              <a:rPr lang="en-US" dirty="0"/>
              <a:t>Directly connected subnets</a:t>
            </a:r>
          </a:p>
          <a:p>
            <a:pPr lvl="1"/>
            <a:r>
              <a:rPr lang="en-US" dirty="0"/>
              <a:t>Fully adjacent neighbors</a:t>
            </a:r>
          </a:p>
          <a:p>
            <a:r>
              <a:rPr lang="en-US" dirty="0"/>
              <a:t>Type 1 LSAs are only flooded within the area</a:t>
            </a:r>
          </a:p>
        </p:txBody>
      </p:sp>
    </p:spTree>
    <p:extLst>
      <p:ext uri="{BB962C8B-B14F-4D97-AF65-F5344CB8AC3E}">
        <p14:creationId xmlns:p14="http://schemas.microsoft.com/office/powerpoint/2010/main" val="4197030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543E9A-888D-46EC-A485-C46B196D6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154" y="3162300"/>
            <a:ext cx="7431446" cy="36956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2 – Network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7912774" cy="2910164"/>
          </a:xfrm>
        </p:spPr>
        <p:txBody>
          <a:bodyPr>
            <a:normAutofit/>
          </a:bodyPr>
          <a:lstStyle/>
          <a:p>
            <a:r>
              <a:rPr lang="en-US" dirty="0"/>
              <a:t>Type 2 LSAs are only generated by Designated Routers (DRs)</a:t>
            </a:r>
          </a:p>
          <a:p>
            <a:r>
              <a:rPr lang="en-US" dirty="0"/>
              <a:t>These LSAs describe all routers on the segment</a:t>
            </a:r>
          </a:p>
          <a:p>
            <a:pPr lvl="1"/>
            <a:r>
              <a:rPr lang="en-US" dirty="0"/>
              <a:t>Non-broadcast segments will not have a Type 2 LSA due to no DR</a:t>
            </a:r>
          </a:p>
          <a:p>
            <a:r>
              <a:rPr lang="en-US" dirty="0"/>
              <a:t>Type 2 LSAs are only flooded within the area</a:t>
            </a:r>
          </a:p>
        </p:txBody>
      </p:sp>
    </p:spTree>
    <p:extLst>
      <p:ext uri="{BB962C8B-B14F-4D97-AF65-F5344CB8AC3E}">
        <p14:creationId xmlns:p14="http://schemas.microsoft.com/office/powerpoint/2010/main" val="262688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7613AB-3650-D043-3815-562829ACA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842" y="3225800"/>
            <a:ext cx="7303758" cy="36321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3 – Summary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8103273" cy="2450755"/>
          </a:xfrm>
        </p:spPr>
        <p:txBody>
          <a:bodyPr>
            <a:normAutofit/>
          </a:bodyPr>
          <a:lstStyle/>
          <a:p>
            <a:r>
              <a:rPr lang="en-US" dirty="0"/>
              <a:t>Type 3 LSAs are only generated by ABRs</a:t>
            </a:r>
          </a:p>
          <a:p>
            <a:pPr lvl="1"/>
            <a:r>
              <a:rPr lang="en-US" dirty="0"/>
              <a:t>These LSAs are inter-area routes, meaning routes from areas other than the local area</a:t>
            </a:r>
          </a:p>
          <a:p>
            <a:r>
              <a:rPr lang="en-US" dirty="0"/>
              <a:t>Summary LSAs do not </a:t>
            </a:r>
            <a:r>
              <a:rPr lang="en-US" i="1" dirty="0"/>
              <a:t>summarize</a:t>
            </a:r>
            <a:r>
              <a:rPr lang="en-US" dirty="0"/>
              <a:t> routing information</a:t>
            </a:r>
          </a:p>
          <a:p>
            <a:r>
              <a:rPr lang="en-US" dirty="0"/>
              <a:t>ABRs convert information learned from type 1 and 2 LSAs to a type 3 and flood to other areas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408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4 – ASBR Summary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9741574" cy="2706964"/>
          </a:xfrm>
        </p:spPr>
        <p:txBody>
          <a:bodyPr>
            <a:normAutofit/>
          </a:bodyPr>
          <a:lstStyle/>
          <a:p>
            <a:r>
              <a:rPr lang="en-US" dirty="0"/>
              <a:t>Type 4 LSAs are much like Type 3 LSAs in that they are flooded by an ABR and derived from information learned in other LSA types</a:t>
            </a:r>
          </a:p>
          <a:p>
            <a:r>
              <a:rPr lang="en-US" dirty="0"/>
              <a:t>Type 4 LSAs describe reachability information to an ASBR</a:t>
            </a:r>
          </a:p>
          <a:p>
            <a:pPr lvl="1"/>
            <a:r>
              <a:rPr lang="en-US" dirty="0"/>
              <a:t>No external routes are included in a Type 4, only reachability to the ASBR itself</a:t>
            </a:r>
          </a:p>
          <a:p>
            <a:r>
              <a:rPr lang="en-US" dirty="0"/>
              <a:t>These LSAs originate from an ASBR and have area scope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414D2D-D600-A803-25FE-05270DD87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842" y="3225800"/>
            <a:ext cx="7303758" cy="363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6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960F69-9557-18BB-CCCA-6C3C8848E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842" y="3225800"/>
            <a:ext cx="7303758" cy="3632199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605C7C6D-C160-CD43-BCE3-0917202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27" y="365125"/>
            <a:ext cx="11641130" cy="1325563"/>
          </a:xfrm>
        </p:spPr>
        <p:txBody>
          <a:bodyPr>
            <a:normAutofit/>
          </a:bodyPr>
          <a:lstStyle/>
          <a:p>
            <a:r>
              <a:rPr lang="en-US" dirty="0"/>
              <a:t>Type 5 – External LSA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DDBC69C-7AB3-6945-B3F9-6191F0CE90D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5726" y="1458636"/>
            <a:ext cx="9538373" cy="2275164"/>
          </a:xfrm>
        </p:spPr>
        <p:txBody>
          <a:bodyPr>
            <a:normAutofit/>
          </a:bodyPr>
          <a:lstStyle/>
          <a:p>
            <a:r>
              <a:rPr lang="en-US" dirty="0"/>
              <a:t>Where Type 4 LSAs describe how to reach an ASBR, the Type 5 LSA describes what external routes are reachable through a given ASBR</a:t>
            </a:r>
          </a:p>
          <a:p>
            <a:r>
              <a:rPr lang="en-US" dirty="0"/>
              <a:t>An ASBR in a backbone or general area will generate Type 5 LSAs directly</a:t>
            </a:r>
          </a:p>
          <a:p>
            <a:pPr lvl="1"/>
            <a:r>
              <a:rPr lang="en-US" dirty="0"/>
              <a:t>When an ABR receives a Type 7 LSA, it will convert the LSA to a Type 5 and flood into the backbone area</a:t>
            </a:r>
          </a:p>
          <a:p>
            <a:r>
              <a:rPr lang="en-US" dirty="0"/>
              <a:t>Type 5 LSAs have domain scope</a:t>
            </a:r>
          </a:p>
        </p:txBody>
      </p:sp>
    </p:spTree>
    <p:extLst>
      <p:ext uri="{BB962C8B-B14F-4D97-AF65-F5344CB8AC3E}">
        <p14:creationId xmlns:p14="http://schemas.microsoft.com/office/powerpoint/2010/main" val="2351623300"/>
      </p:ext>
    </p:extLst>
  </p:cSld>
  <p:clrMapOvr>
    <a:masterClrMapping/>
  </p:clrMapOvr>
</p:sld>
</file>

<file path=ppt/theme/theme1.xml><?xml version="1.0" encoding="utf-8"?>
<a:theme xmlns:a="http://schemas.openxmlformats.org/drawingml/2006/main" name="InfoSec Institute">
  <a:themeElements>
    <a:clrScheme name="InfoSec Institute 1">
      <a:dk1>
        <a:srgbClr val="333641"/>
      </a:dk1>
      <a:lt1>
        <a:srgbClr val="FFFFFF"/>
      </a:lt1>
      <a:dk2>
        <a:srgbClr val="858891"/>
      </a:dk2>
      <a:lt2>
        <a:srgbClr val="F0F2F1"/>
      </a:lt2>
      <a:accent1>
        <a:srgbClr val="00A4B8"/>
      </a:accent1>
      <a:accent2>
        <a:srgbClr val="58B846"/>
      </a:accent2>
      <a:accent3>
        <a:srgbClr val="FFD500"/>
      </a:accent3>
      <a:accent4>
        <a:srgbClr val="F58025"/>
      </a:accent4>
      <a:accent5>
        <a:srgbClr val="00A780"/>
      </a:accent5>
      <a:accent6>
        <a:srgbClr val="A2228E"/>
      </a:accent6>
      <a:hlink>
        <a:srgbClr val="005A7C"/>
      </a:hlink>
      <a:folHlink>
        <a:srgbClr val="00A4B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foSec Institute" id="{D0BA2A61-823F-DB45-9D22-8E45F7A1409F}" vid="{1161D25B-A639-B744-B661-5060476BF35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5EC4FAED17FD4FA002B715A7CB3129" ma:contentTypeVersion="19" ma:contentTypeDescription="Create a new document." ma:contentTypeScope="" ma:versionID="0f295b4eaac5758ed5fac4959b75d881">
  <xsd:schema xmlns:xsd="http://www.w3.org/2001/XMLSchema" xmlns:xs="http://www.w3.org/2001/XMLSchema" xmlns:p="http://schemas.microsoft.com/office/2006/metadata/properties" xmlns:ns2="92e4be8c-5aca-45ec-8e17-deab1f90d7c8" xmlns:ns3="92b31412-8c8f-44f1-a883-141cef3f34cc" targetNamespace="http://schemas.microsoft.com/office/2006/metadata/properties" ma:root="true" ma:fieldsID="57dd884e41ecc57e715e77a3a1c4b2cc" ns2:_="" ns3:_="">
    <xsd:import namespace="92e4be8c-5aca-45ec-8e17-deab1f90d7c8"/>
    <xsd:import namespace="92b31412-8c8f-44f1-a883-141cef3f34c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Duration" minOccurs="0"/>
                <xsd:element ref="ns3:MediaLengthInSeconds" minOccurs="0"/>
                <xsd:element ref="ns3:MediaServiceLocation" minOccurs="0"/>
                <xsd:element ref="ns3:lcf76f155ced4ddcb4097134ff3c332f" minOccurs="0"/>
                <xsd:element ref="ns2:TaxCatchAll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e4be8c-5aca-45ec-8e17-deab1f90d7c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d795d2f5-1cbf-45cb-9409-0dc909a94953}" ma:internalName="TaxCatchAll" ma:showField="CatchAllData" ma:web="92e4be8c-5aca-45ec-8e17-deab1f90d7c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b31412-8c8f-44f1-a883-141cef3f3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Duration" ma:index="19" nillable="true" ma:displayName="Duration" ma:internalName="Duration">
      <xsd:simpleType>
        <xsd:restriction base="dms:Text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c4206cbd-ed67-49c0-b8a0-af32ee4f262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2b31412-8c8f-44f1-a883-141cef3f34cc">
      <Terms xmlns="http://schemas.microsoft.com/office/infopath/2007/PartnerControls"/>
    </lcf76f155ced4ddcb4097134ff3c332f>
    <TaxCatchAll xmlns="92e4be8c-5aca-45ec-8e17-deab1f90d7c8" xsi:nil="true"/>
    <Duration xmlns="92b31412-8c8f-44f1-a883-141cef3f34cc" xsi:nil="true"/>
  </documentManagement>
</p:properties>
</file>

<file path=customXml/itemProps1.xml><?xml version="1.0" encoding="utf-8"?>
<ds:datastoreItem xmlns:ds="http://schemas.openxmlformats.org/officeDocument/2006/customXml" ds:itemID="{492C1117-0026-4FF8-BA7B-EC476208FA2E}"/>
</file>

<file path=customXml/itemProps2.xml><?xml version="1.0" encoding="utf-8"?>
<ds:datastoreItem xmlns:ds="http://schemas.openxmlformats.org/officeDocument/2006/customXml" ds:itemID="{76281E97-AA66-4D11-8BF2-1EA8ED0F304B}"/>
</file>

<file path=customXml/itemProps3.xml><?xml version="1.0" encoding="utf-8"?>
<ds:datastoreItem xmlns:ds="http://schemas.openxmlformats.org/officeDocument/2006/customXml" ds:itemID="{1F279B8E-01FD-4C1D-A965-B4D48D667E32}"/>
</file>

<file path=docProps/app.xml><?xml version="1.0" encoding="utf-8"?>
<Properties xmlns="http://schemas.openxmlformats.org/officeDocument/2006/extended-properties" xmlns:vt="http://schemas.openxmlformats.org/officeDocument/2006/docPropsVTypes">
  <Template>InfoSec Institute</Template>
  <TotalTime>21072</TotalTime>
  <Words>652</Words>
  <Application>Microsoft Macintosh PowerPoint</Application>
  <PresentationFormat>Widescreen</PresentationFormat>
  <Paragraphs>128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Open Sans</vt:lpstr>
      <vt:lpstr>Open Sans Semibold</vt:lpstr>
      <vt:lpstr>Roboto Slab</vt:lpstr>
      <vt:lpstr>InfoSec Institute</vt:lpstr>
      <vt:lpstr>JNCIS-ENT</vt:lpstr>
      <vt:lpstr>LSA Types and Realms</vt:lpstr>
      <vt:lpstr>OSPF LSA Types Overview</vt:lpstr>
      <vt:lpstr>OSPF Areas Review</vt:lpstr>
      <vt:lpstr>Type 1 – Router LSA</vt:lpstr>
      <vt:lpstr>Type 2 – Network LSA</vt:lpstr>
      <vt:lpstr>Type 3 – Summary LSA</vt:lpstr>
      <vt:lpstr>Type 4 – ASBR Summary LSA</vt:lpstr>
      <vt:lpstr>Type 5 – External LSA</vt:lpstr>
      <vt:lpstr>Type 7 – NSSA External LSA</vt:lpstr>
      <vt:lpstr>OSPFv3 and Realms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Waller</dc:creator>
  <cp:lastModifiedBy>Ben Jacobson</cp:lastModifiedBy>
  <cp:revision>109</cp:revision>
  <dcterms:created xsi:type="dcterms:W3CDTF">2019-02-27T16:42:59Z</dcterms:created>
  <dcterms:modified xsi:type="dcterms:W3CDTF">2023-05-29T20:29:53Z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0x010100AF5EC4FAED17FD4FA002B715A7CB3129</vt:lpwstr>
  </property>
</Properties>
</file>

<file path=docProps/thumbnail.jpeg>
</file>